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00"/>
    <a:srgbClr val="00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4660"/>
  </p:normalViewPr>
  <p:slideViewPr>
    <p:cSldViewPr snapToGrid="0">
      <p:cViewPr>
        <p:scale>
          <a:sx n="118" d="100"/>
          <a:sy n="118" d="100"/>
        </p:scale>
        <p:origin x="-1812" y="-24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AF40E9A-A436-405A-BF88-E281D9C87D76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C3DC7B-7148-4472-B46D-908BC86AA11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96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3A19-CD3F-41E0-B7B2-AED4BF54B59F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4B79A-7EF2-43E6-A5BF-7F59C8C957E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4F4A-A5B2-4231-92F1-60E3629D30F4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189DE-F8CF-4D68-AD14-D3DC5DF1B7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9D0CA-52AE-449F-82D9-A7A993C91070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BBFC-3141-466D-B5F8-72FBA41F289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3237" y="160337"/>
            <a:ext cx="8519747" cy="595801"/>
          </a:xfrm>
        </p:spPr>
        <p:txBody>
          <a:bodyPr/>
          <a:lstStyle>
            <a:lvl1pPr algn="l">
              <a:defRPr sz="3200" b="1">
                <a:solidFill>
                  <a:srgbClr val="7030A0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653" y="905608"/>
            <a:ext cx="8546123" cy="572379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5pPr>
              <a:defRPr sz="20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E7CF-7B06-4E86-B079-6D55298EF7EE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867E-FB61-4067-9FD3-26D68B4C7DE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94CBB-472C-4541-AF58-91B6AC017611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6CB8A-3DD5-4BCB-8F68-4EB19D08D31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BC75F-F6DD-4CC9-9593-89D69FB6861B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316C-B9D2-4BD7-A57D-85DC61233D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12394-023F-460B-8238-1DED431A51A6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970B-AB61-413A-9D4D-37279E50AF1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8A83-4D7C-4766-808F-E625D64C4D34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E2262-D951-4F45-B189-2A8903A7762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4863B-BADE-422B-8908-1C91A5A827A6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10F0B-BBCA-492A-80B5-9D898817FD1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BC50-0F7A-4E27-A7CB-9F4B12C4B18A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C1891-330B-4991-AC2B-6632EDFF7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55A8D6-600C-472D-A66D-43C9F875C9FE}" type="datetimeFigureOut">
              <a:rPr lang="nl-NL"/>
              <a:pPr>
                <a:defRPr/>
              </a:pPr>
              <a:t>21-5-2015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A4BB5-2F2F-44D4-9037-43F75BB6BB6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8.3 Soorten stoffen, soorten reacties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13237" y="1362925"/>
            <a:ext cx="71241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 smtClean="0">
                <a:solidFill>
                  <a:srgbClr val="7030A0"/>
                </a:solidFill>
                <a:latin typeface="Calibri" pitchFamily="34" charset="0"/>
              </a:rPr>
              <a:t>Opdr</a:t>
            </a:r>
            <a:r>
              <a:rPr lang="nl-NL" sz="2400" b="1" dirty="0" smtClean="0">
                <a:solidFill>
                  <a:srgbClr val="7030A0"/>
                </a:solidFill>
                <a:latin typeface="Calibri" pitchFamily="34" charset="0"/>
              </a:rPr>
              <a:t> 2: </a:t>
            </a:r>
            <a:r>
              <a:rPr lang="nl-NL" sz="2400" dirty="0" smtClean="0">
                <a:latin typeface="Calibri" pitchFamily="34" charset="0"/>
              </a:rPr>
              <a:t>Reactieschema’s op een rij:</a:t>
            </a:r>
          </a:p>
          <a:p>
            <a:endParaRPr lang="nl-NL" dirty="0"/>
          </a:p>
          <a:p>
            <a:pPr marL="457200" indent="-457200">
              <a:buAutoNum type="arabicPlain"/>
            </a:pPr>
            <a:r>
              <a:rPr lang="nl-NL" dirty="0" smtClean="0"/>
              <a:t>IJzer (s)  +  Zwavel (s)              pyriet (s)</a:t>
            </a:r>
          </a:p>
          <a:p>
            <a:pPr marL="457200" indent="-457200">
              <a:buAutoNum type="arabicPlain"/>
            </a:pPr>
            <a:endParaRPr lang="nl-NL" dirty="0" smtClean="0"/>
          </a:p>
          <a:p>
            <a:pPr lvl="1" indent="-457200">
              <a:buAutoNum type="arabicPlain" startAt="2"/>
            </a:pPr>
            <a:r>
              <a:rPr lang="nl-NL" dirty="0" smtClean="0"/>
              <a:t>Magnesium </a:t>
            </a:r>
            <a:r>
              <a:rPr lang="nl-NL" dirty="0"/>
              <a:t>(s)  +  Zuurstof (s)            </a:t>
            </a:r>
            <a:r>
              <a:rPr lang="nl-NL" dirty="0" err="1"/>
              <a:t>periclaas</a:t>
            </a:r>
            <a:r>
              <a:rPr lang="nl-NL" dirty="0"/>
              <a:t> (s</a:t>
            </a:r>
            <a:r>
              <a:rPr lang="nl-NL" dirty="0" smtClean="0"/>
              <a:t>)</a:t>
            </a:r>
          </a:p>
          <a:p>
            <a:pPr lvl="1" indent="-457200">
              <a:buFontTx/>
              <a:buAutoNum type="arabicPlain" startAt="2"/>
            </a:pPr>
            <a:endParaRPr lang="nl-NL" dirty="0" smtClean="0"/>
          </a:p>
          <a:p>
            <a:pPr lvl="1" indent="-457200">
              <a:buFontTx/>
              <a:buAutoNum type="arabicPlain" startAt="2"/>
            </a:pPr>
            <a:r>
              <a:rPr lang="nl-NL" dirty="0"/>
              <a:t>Suiker (s)              koolstof (s) + bruine walm (g)</a:t>
            </a:r>
          </a:p>
          <a:p>
            <a:pPr lvl="1" indent="-457200">
              <a:buFontTx/>
              <a:buAutoNum type="arabicPlain" startAt="2"/>
            </a:pPr>
            <a:endParaRPr lang="nl-NL" dirty="0" smtClean="0"/>
          </a:p>
          <a:p>
            <a:pPr lvl="1" indent="-457200">
              <a:buFontTx/>
              <a:buAutoNum type="arabicPlain" startAt="2"/>
            </a:pPr>
            <a:r>
              <a:rPr lang="nl-NL" dirty="0" smtClean="0"/>
              <a:t>Blauw </a:t>
            </a:r>
            <a:r>
              <a:rPr lang="nl-NL" dirty="0"/>
              <a:t>kopersulfaat (s)            wit kopersulfaat (s) + water (l</a:t>
            </a:r>
            <a:r>
              <a:rPr lang="nl-NL" dirty="0" smtClean="0"/>
              <a:t>)</a:t>
            </a:r>
          </a:p>
          <a:p>
            <a:pPr lvl="1" indent="-457200">
              <a:buFontTx/>
              <a:buAutoNum type="arabicPlain" startAt="2"/>
            </a:pPr>
            <a:r>
              <a:rPr lang="nl-NL" dirty="0"/>
              <a:t>Koper (s) + zuurstof (g)              </a:t>
            </a:r>
            <a:r>
              <a:rPr lang="nl-NL" dirty="0" err="1"/>
              <a:t>tenoriet</a:t>
            </a:r>
            <a:r>
              <a:rPr lang="nl-NL" dirty="0"/>
              <a:t> (s</a:t>
            </a:r>
            <a:r>
              <a:rPr lang="nl-NL" dirty="0" smtClean="0"/>
              <a:t>)</a:t>
            </a:r>
          </a:p>
          <a:p>
            <a:pPr lvl="1" indent="-457200">
              <a:buFontTx/>
              <a:buAutoNum type="arabicPlain" startAt="2"/>
            </a:pPr>
            <a:endParaRPr lang="nl-NL" dirty="0"/>
          </a:p>
          <a:p>
            <a:pPr lvl="1" indent="-457200">
              <a:buFontTx/>
              <a:buAutoNum type="arabicPlain" startAt="2"/>
            </a:pPr>
            <a:r>
              <a:rPr lang="nl-NL" dirty="0" err="1"/>
              <a:t>Ammoniumdichromaat</a:t>
            </a:r>
            <a:r>
              <a:rPr lang="nl-NL" dirty="0"/>
              <a:t> (s)            </a:t>
            </a:r>
            <a:endParaRPr lang="nl-NL" dirty="0" smtClean="0"/>
          </a:p>
          <a:p>
            <a:pPr marL="0" lvl="1"/>
            <a:r>
              <a:rPr lang="nl-NL" dirty="0" smtClean="0"/>
              <a:t>      grijze stof(s</a:t>
            </a:r>
            <a:r>
              <a:rPr lang="nl-NL" dirty="0"/>
              <a:t>)+groene stof(s)+gas(g) </a:t>
            </a:r>
            <a:endParaRPr lang="nl-NL" dirty="0" smtClean="0">
              <a:latin typeface="Calibri" pitchFamily="34" charset="0"/>
            </a:endParaRPr>
          </a:p>
        </p:txBody>
      </p:sp>
      <p:cxnSp>
        <p:nvCxnSpPr>
          <p:cNvPr id="10" name="Rechte verbindingslijn met pijl 9"/>
          <p:cNvCxnSpPr/>
          <p:nvPr/>
        </p:nvCxnSpPr>
        <p:spPr>
          <a:xfrm>
            <a:off x="4673110" y="3058869"/>
            <a:ext cx="614149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3682298" y="2360643"/>
            <a:ext cx="614149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2308584" y="3795848"/>
            <a:ext cx="614149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met pijl 17"/>
          <p:cNvCxnSpPr/>
          <p:nvPr/>
        </p:nvCxnSpPr>
        <p:spPr>
          <a:xfrm>
            <a:off x="3761747" y="4521454"/>
            <a:ext cx="614149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met pijl 18"/>
          <p:cNvCxnSpPr/>
          <p:nvPr/>
        </p:nvCxnSpPr>
        <p:spPr>
          <a:xfrm>
            <a:off x="3975303" y="5231138"/>
            <a:ext cx="614149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chte verbindingslijn met pijl 19"/>
          <p:cNvCxnSpPr/>
          <p:nvPr/>
        </p:nvCxnSpPr>
        <p:spPr>
          <a:xfrm>
            <a:off x="4282377" y="5981764"/>
            <a:ext cx="614149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7574507" y="1337481"/>
            <a:ext cx="13584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 smtClean="0">
              <a:latin typeface="Calibri" pitchFamily="34" charset="0"/>
            </a:endParaRPr>
          </a:p>
          <a:p>
            <a:endParaRPr lang="nl-NL" dirty="0" smtClean="0"/>
          </a:p>
          <a:p>
            <a:r>
              <a:rPr lang="nl-NL" sz="2400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nl-NL" sz="2400" dirty="0" smtClean="0">
                <a:latin typeface="Calibri" pitchFamily="34" charset="0"/>
              </a:rPr>
              <a:t>	2</a:t>
            </a:r>
          </a:p>
          <a:p>
            <a:endParaRPr lang="nl-NL" dirty="0" smtClean="0"/>
          </a:p>
          <a:p>
            <a:r>
              <a:rPr lang="nl-NL" sz="24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nl-NL" sz="2400" dirty="0" smtClean="0">
                <a:latin typeface="Calibri" pitchFamily="34" charset="0"/>
              </a:rPr>
              <a:t>	1</a:t>
            </a:r>
          </a:p>
          <a:p>
            <a:pPr marL="457200" indent="-457200">
              <a:buAutoNum type="arabicPlain" startAt="2"/>
            </a:pPr>
            <a:endParaRPr lang="nl-NL" dirty="0" smtClean="0"/>
          </a:p>
          <a:p>
            <a:r>
              <a:rPr lang="nl-NL" sz="2400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nl-NL" sz="2400" dirty="0" smtClean="0">
                <a:latin typeface="Calibri" pitchFamily="34" charset="0"/>
              </a:rPr>
              <a:t>           2</a:t>
            </a:r>
          </a:p>
          <a:p>
            <a:pPr marL="457200" indent="-457200">
              <a:buAutoNum type="arabicPlain"/>
            </a:pPr>
            <a:endParaRPr lang="nl-NL" sz="2400" dirty="0" smtClean="0">
              <a:latin typeface="Calibri" pitchFamily="34" charset="0"/>
            </a:endParaRPr>
          </a:p>
          <a:p>
            <a:r>
              <a:rPr lang="nl-NL" sz="2400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nl-NL" sz="2400" dirty="0" smtClean="0">
                <a:latin typeface="Calibri" pitchFamily="34" charset="0"/>
              </a:rPr>
              <a:t>           2</a:t>
            </a:r>
          </a:p>
          <a:p>
            <a:pPr marL="457200" indent="-457200">
              <a:buAutoNum type="arabicPlain"/>
            </a:pPr>
            <a:endParaRPr lang="nl-NL" dirty="0"/>
          </a:p>
          <a:p>
            <a:r>
              <a:rPr lang="nl-NL" sz="24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nl-NL" sz="2400" dirty="0" smtClean="0">
                <a:latin typeface="Calibri" pitchFamily="34" charset="0"/>
              </a:rPr>
              <a:t>           1</a:t>
            </a:r>
          </a:p>
          <a:p>
            <a:pPr marL="457200" indent="-457200">
              <a:buAutoNum type="arabicPlain" startAt="2"/>
            </a:pPr>
            <a:endParaRPr lang="nl-NL" dirty="0" smtClean="0"/>
          </a:p>
          <a:p>
            <a:r>
              <a:rPr lang="nl-NL" dirty="0" smtClean="0">
                <a:solidFill>
                  <a:srgbClr val="FF0000"/>
                </a:solidFill>
              </a:rPr>
              <a:t>1</a:t>
            </a:r>
            <a:r>
              <a:rPr lang="nl-NL" dirty="0" smtClean="0"/>
              <a:t>	3</a:t>
            </a:r>
            <a:endParaRPr lang="nl-NL" dirty="0"/>
          </a:p>
          <a:p>
            <a:pPr marL="457200" indent="-457200">
              <a:buAutoNum type="arabicPlain" startAt="2"/>
            </a:pPr>
            <a:endParaRPr lang="nl-NL" sz="2400" dirty="0" smtClean="0">
              <a:latin typeface="Calibri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 rot="2124556">
            <a:off x="5500048" y="1132093"/>
            <a:ext cx="2637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  <a:latin typeface="Calibri" pitchFamily="34" charset="0"/>
              </a:rPr>
              <a:t>Aantal beginstoffen</a:t>
            </a:r>
          </a:p>
        </p:txBody>
      </p:sp>
      <p:sp>
        <p:nvSpPr>
          <p:cNvPr id="21" name="Tekstvak 20"/>
          <p:cNvSpPr txBox="1"/>
          <p:nvPr/>
        </p:nvSpPr>
        <p:spPr>
          <a:xfrm rot="2441951">
            <a:off x="6787059" y="921982"/>
            <a:ext cx="2770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Calibri" pitchFamily="34" charset="0"/>
              </a:rPr>
              <a:t>          Aantal reactieproducten</a:t>
            </a:r>
          </a:p>
        </p:txBody>
      </p:sp>
    </p:spTree>
    <p:extLst>
      <p:ext uri="{BB962C8B-B14F-4D97-AF65-F5344CB8AC3E}">
        <p14:creationId xmlns:p14="http://schemas.microsoft.com/office/powerpoint/2010/main" val="32863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8.3 Soorten stoffen, soorten reacties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>
                <a:solidFill>
                  <a:srgbClr val="7030A0"/>
                </a:solidFill>
              </a:rPr>
              <a:t>Opdracht </a:t>
            </a:r>
            <a:r>
              <a:rPr lang="nl-NL" b="1" dirty="0" smtClean="0">
                <a:solidFill>
                  <a:srgbClr val="7030A0"/>
                </a:solidFill>
              </a:rPr>
              <a:t>3</a:t>
            </a:r>
          </a:p>
          <a:p>
            <a:pPr marL="0" indent="0">
              <a:buNone/>
            </a:pPr>
            <a:endParaRPr lang="nl-NL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931558"/>
              </p:ext>
            </p:extLst>
          </p:nvPr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proef</a:t>
                      </a:r>
                      <a:endParaRPr lang="nl-NL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637849"/>
              </p:ext>
            </p:extLst>
          </p:nvPr>
        </p:nvGraphicFramePr>
        <p:xfrm>
          <a:off x="586853" y="1397000"/>
          <a:ext cx="8024883" cy="4862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4961"/>
                <a:gridCol w="2674961"/>
                <a:gridCol w="2674961"/>
              </a:tblGrid>
              <a:tr h="9747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nl-NL" sz="2400" dirty="0" smtClean="0"/>
                        <a:t>Niet-</a:t>
                      </a:r>
                    </a:p>
                    <a:p>
                      <a:pPr marL="0" indent="0">
                        <a:buNone/>
                      </a:pPr>
                      <a:r>
                        <a:rPr lang="nl-NL" sz="2400" dirty="0" smtClean="0"/>
                        <a:t>ontleedbare </a:t>
                      </a:r>
                    </a:p>
                    <a:p>
                      <a:pPr marL="0" indent="0">
                        <a:buNone/>
                      </a:pPr>
                      <a:r>
                        <a:rPr lang="nl-NL" sz="2400" dirty="0" smtClean="0"/>
                        <a:t>stof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Ontleedbare stof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Niet zeker</a:t>
                      </a:r>
                      <a:endParaRPr lang="nl-NL" sz="2400" dirty="0"/>
                    </a:p>
                  </a:txBody>
                  <a:tcPr/>
                </a:tc>
              </a:tr>
              <a:tr h="3674176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Magnesium </a:t>
                      </a:r>
                    </a:p>
                    <a:p>
                      <a:r>
                        <a:rPr lang="nl-NL" sz="2400" dirty="0" smtClean="0"/>
                        <a:t>zuurstof </a:t>
                      </a:r>
                    </a:p>
                    <a:p>
                      <a:r>
                        <a:rPr lang="nl-NL" sz="2400" dirty="0" smtClean="0"/>
                        <a:t>koper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Pyriet</a:t>
                      </a:r>
                    </a:p>
                    <a:p>
                      <a:r>
                        <a:rPr lang="nl-NL" sz="2400" dirty="0" err="1" smtClean="0"/>
                        <a:t>Periclaas</a:t>
                      </a:r>
                      <a:endParaRPr lang="nl-NL" sz="2400" dirty="0" smtClean="0"/>
                    </a:p>
                    <a:p>
                      <a:r>
                        <a:rPr lang="nl-NL" sz="2400" dirty="0" smtClean="0"/>
                        <a:t>Blauw kopersulfaat</a:t>
                      </a:r>
                    </a:p>
                    <a:p>
                      <a:r>
                        <a:rPr lang="nl-NL" sz="2400" dirty="0" smtClean="0"/>
                        <a:t>Suiker</a:t>
                      </a:r>
                    </a:p>
                    <a:p>
                      <a:r>
                        <a:rPr lang="nl-NL" sz="2400" dirty="0" err="1" smtClean="0"/>
                        <a:t>Tenoriet</a:t>
                      </a:r>
                      <a:endParaRPr lang="nl-NL" sz="2400" dirty="0" smtClean="0"/>
                    </a:p>
                    <a:p>
                      <a:r>
                        <a:rPr lang="nl-NL" sz="2400" dirty="0" err="1" smtClean="0"/>
                        <a:t>ammoniumdichromaat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IJzer</a:t>
                      </a:r>
                    </a:p>
                    <a:p>
                      <a:r>
                        <a:rPr lang="nl-NL" sz="2400" dirty="0" smtClean="0"/>
                        <a:t>Zwavel</a:t>
                      </a:r>
                    </a:p>
                    <a:p>
                      <a:r>
                        <a:rPr lang="nl-NL" sz="2400" dirty="0" smtClean="0"/>
                        <a:t>Wit kopersulfaat</a:t>
                      </a:r>
                    </a:p>
                    <a:p>
                      <a:r>
                        <a:rPr lang="nl-NL" sz="2400" dirty="0" smtClean="0"/>
                        <a:t>Water </a:t>
                      </a:r>
                    </a:p>
                    <a:p>
                      <a:r>
                        <a:rPr lang="nl-NL" sz="2400" dirty="0" smtClean="0"/>
                        <a:t>Koolstof</a:t>
                      </a:r>
                    </a:p>
                    <a:p>
                      <a:r>
                        <a:rPr lang="nl-NL" sz="2400" dirty="0" smtClean="0"/>
                        <a:t>Bruine walm</a:t>
                      </a:r>
                    </a:p>
                    <a:p>
                      <a:r>
                        <a:rPr lang="nl-NL" sz="2400" dirty="0" smtClean="0"/>
                        <a:t>Grijze stof</a:t>
                      </a:r>
                    </a:p>
                    <a:p>
                      <a:r>
                        <a:rPr lang="nl-NL" sz="2400" dirty="0" smtClean="0"/>
                        <a:t>Groene stof</a:t>
                      </a:r>
                    </a:p>
                    <a:p>
                      <a:r>
                        <a:rPr lang="nl-NL" sz="2400" dirty="0" smtClean="0"/>
                        <a:t>Gas</a:t>
                      </a:r>
                      <a:endParaRPr lang="nl-NL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17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8.3 Soorten stoffen, soorten reacties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>
                <a:solidFill>
                  <a:srgbClr val="7030A0"/>
                </a:solidFill>
              </a:rPr>
              <a:t>Opdracht 4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Leg </a:t>
            </a:r>
            <a:r>
              <a:rPr lang="nl-NL" dirty="0"/>
              <a:t>uit of een ontleedbare stof een smeltpunt of een smelttraject heeft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Een ontleedbare stof is een zuivere stof. Daarom heeft het een smeltpunt (tijdens het smelten verandert de temperatuur niet) en geen smelttraject (tijdens het smelten verandert de temperatuur wel).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9395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8.3 Soorten stoffen, soorten reacties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>
                <a:solidFill>
                  <a:srgbClr val="7030A0"/>
                </a:solidFill>
              </a:rPr>
              <a:t>Opdracht </a:t>
            </a:r>
            <a:r>
              <a:rPr lang="nl-NL" b="1" dirty="0" smtClean="0">
                <a:solidFill>
                  <a:srgbClr val="7030A0"/>
                </a:solidFill>
              </a:rPr>
              <a:t>5</a:t>
            </a:r>
            <a:endParaRPr lang="nl-NL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nl-NL" dirty="0" smtClean="0"/>
              <a:t>Je </a:t>
            </a:r>
            <a:r>
              <a:rPr lang="nl-NL" dirty="0"/>
              <a:t>kunt krijt maken door ongebluste kalk te laten reageren met koolstofdioxidegas.</a:t>
            </a:r>
          </a:p>
          <a:p>
            <a:pPr marL="0" indent="0">
              <a:buNone/>
            </a:pPr>
            <a:r>
              <a:rPr lang="nl-NL" dirty="0" smtClean="0"/>
              <a:t>a. Reactieschema:</a:t>
            </a:r>
          </a:p>
          <a:p>
            <a:pPr marL="0" indent="0">
              <a:buNone/>
            </a:pPr>
            <a:r>
              <a:rPr lang="nl-NL" dirty="0" smtClean="0"/>
              <a:t>    Ongebluste kalk (s) + koolstofdioxide (g)           krijt (s) 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b. Leg </a:t>
            </a:r>
            <a:r>
              <a:rPr lang="nl-NL" dirty="0"/>
              <a:t>uit of krijt een ontleedbare of een niet-ontleedbare stof is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r>
              <a:rPr lang="nl-NL" dirty="0" smtClean="0"/>
              <a:t>    Krijt is een ontleedbare stof, omdat het een reactieproduct is van      een vormingsreactie.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c. Zijn ongebluste kalk en/of koolstofdioxide ontleedbare stoffen, niet ontleedbare stoffen </a:t>
            </a:r>
            <a:r>
              <a:rPr lang="nl-NL" dirty="0" smtClean="0"/>
              <a:t>of kun </a:t>
            </a:r>
            <a:r>
              <a:rPr lang="nl-NL" dirty="0"/>
              <a:t>je daar niets van zeggen? Licht je antwoord toe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r>
              <a:rPr lang="nl-NL" dirty="0" smtClean="0"/>
              <a:t>Het zou best kunnen dat ze ontleedbaar zijn; kun je niet weten.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5909481" y="2838734"/>
            <a:ext cx="627797" cy="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230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8.3 Soorten stoffen, soorten reacties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>
                <a:solidFill>
                  <a:srgbClr val="7030A0"/>
                </a:solidFill>
              </a:rPr>
              <a:t>Opdracht 6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Exotherm: er komt steeds energie vrij.</a:t>
            </a:r>
          </a:p>
          <a:p>
            <a:pPr marL="0" indent="0">
              <a:buNone/>
            </a:pPr>
            <a:r>
              <a:rPr lang="nl-NL" dirty="0" smtClean="0"/>
              <a:t>Endotherm: er is steeds energie nodig.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768303"/>
              </p:ext>
            </p:extLst>
          </p:nvPr>
        </p:nvGraphicFramePr>
        <p:xfrm>
          <a:off x="555009" y="3089322"/>
          <a:ext cx="6096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Exotherme reactie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Endotherme reactie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Niet zeker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1</a:t>
                      </a:r>
                    </a:p>
                    <a:p>
                      <a:r>
                        <a:rPr lang="nl-NL" dirty="0" smtClean="0"/>
                        <a:t>2</a:t>
                      </a:r>
                    </a:p>
                    <a:p>
                      <a:r>
                        <a:rPr lang="nl-NL" dirty="0" smtClean="0"/>
                        <a:t>5</a:t>
                      </a:r>
                    </a:p>
                    <a:p>
                      <a:r>
                        <a:rPr lang="nl-NL" dirty="0" smtClean="0"/>
                        <a:t>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3</a:t>
                      </a:r>
                    </a:p>
                    <a:p>
                      <a:r>
                        <a:rPr lang="nl-NL" dirty="0" smtClean="0"/>
                        <a:t>4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geen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56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00B050"/>
          </a:solidFill>
        </a:ln>
      </a:spPr>
      <a:bodyPr wrap="square" rtlCol="0" anchor="ctr">
        <a:spAutoFit/>
      </a:bodyPr>
      <a:lstStyle>
        <a:defPPr algn="ctr">
          <a:defRPr sz="2400" dirty="0" err="1">
            <a:solidFill>
              <a:prstClr val="black"/>
            </a:solidFill>
            <a:latin typeface="Calibri" pitchFamily="34" charset="0"/>
          </a:defRPr>
        </a:defPPr>
      </a:lstStyle>
    </a:spDef>
    <a:lnDef>
      <a:spPr>
        <a:ln w="19050">
          <a:solidFill>
            <a:schemeClr val="tx1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Calibri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342</Words>
  <Application>Microsoft Office PowerPoint</Application>
  <PresentationFormat>Diavoorstelling (4:3)</PresentationFormat>
  <Paragraphs>87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8.3 Soorten stoffen, soorten reacties</vt:lpstr>
      <vt:lpstr>8.3 Soorten stoffen, soorten reacties</vt:lpstr>
      <vt:lpstr>8.3 Soorten stoffen, soorten reacties</vt:lpstr>
      <vt:lpstr>8.3 Soorten stoffen, soorten reacties</vt:lpstr>
      <vt:lpstr>8.3 Soorten stoffen, soorten reacties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Prabha</dc:creator>
  <cp:lastModifiedBy>Mark</cp:lastModifiedBy>
  <cp:revision>403</cp:revision>
  <dcterms:created xsi:type="dcterms:W3CDTF">2011-12-07T18:12:19Z</dcterms:created>
  <dcterms:modified xsi:type="dcterms:W3CDTF">2015-05-21T10:34:53Z</dcterms:modified>
</cp:coreProperties>
</file>